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1.svg" ContentType="image/svg+xml"/>
  <Override PartName="/ppt/media/image14.svg" ContentType="image/svg+xml"/>
  <Override PartName="/ppt/media/image17.svg" ContentType="image/svg+xml"/>
  <Override PartName="/ppt/media/image21.svg" ContentType="image/svg+xml"/>
  <Override PartName="/ppt/media/image24.svg" ContentType="image/svg+xml"/>
  <Override PartName="/ppt/media/image2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Montserrat" pitchFamily="34" charset="0"/>
      <p:bold r:id="rId17"/>
    </p:embeddedFont>
    <p:embeddedFont>
      <p:font typeface="Montserrat" pitchFamily="34" charset="-122"/>
      <p:bold r:id="rId18"/>
    </p:embeddedFont>
    <p:embeddedFont>
      <p:font typeface="Montserrat" pitchFamily="34" charset="-120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7.sv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sv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018" y="564952"/>
            <a:ext cx="6842284" cy="675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18" y="1548884"/>
            <a:ext cx="1027152" cy="1529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1553" y="1754267"/>
            <a:ext cx="2703076" cy="3377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Subscriptions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951553" y="2215277"/>
            <a:ext cx="6473428" cy="6572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for subscribers to increase recurring revenue and customer lifetime value.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18" y="3077885"/>
            <a:ext cx="1027152" cy="1529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1553" y="3283268"/>
            <a:ext cx="3324701" cy="3377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Loyalty Programs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951553" y="3744278"/>
            <a:ext cx="6473428" cy="6572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move them into the "Loyal" segment and increase retention rates.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8" y="4606885"/>
            <a:ext cx="1027152" cy="1529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1553" y="4812268"/>
            <a:ext cx="2753558" cy="3377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Review Discount Policy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951553" y="5273278"/>
            <a:ext cx="6473428" cy="6572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 to optimize profitability without sacrificing volume.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18" y="6135886"/>
            <a:ext cx="1027152" cy="15290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1553" y="6341269"/>
            <a:ext cx="2703076" cy="3377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Marketing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951553" y="6802279"/>
            <a:ext cx="6473428" cy="6572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efforts on high-revenue age groups (26-35) and express-shipping users for maximum ROI.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8274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82478"/>
            <a:ext cx="4190762" cy="714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3,900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1428274" y="366807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154210"/>
            <a:ext cx="419076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Transactional records analyzed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219819" y="2682478"/>
            <a:ext cx="4190762" cy="714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18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5889784" y="366807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19819" y="4154210"/>
            <a:ext cx="419076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customer attributes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681329" y="2682478"/>
            <a:ext cx="4190762" cy="714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37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10351294" y="366807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81329" y="4154210"/>
            <a:ext cx="419076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Review Rating column only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4961215"/>
            <a:ext cx="312598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8309" y="5534025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Location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309" y="5956459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Status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7139" y="496121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87139" y="5534025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patterns and frequency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7139" y="5956459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 and promo usage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87139" y="6378893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ratings and shipping preferences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11486"/>
            <a:ext cx="6450925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57463"/>
            <a:ext cx="216575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895005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064193"/>
            <a:ext cx="3434715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550325"/>
            <a:ext cx="422683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pandas, examined structure with df.info() and summary statistics.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557463"/>
            <a:ext cx="216575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1722" y="2895005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306419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550325"/>
            <a:ext cx="422683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 values using median rating per product category.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557463"/>
            <a:ext cx="216575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134" y="2895005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306419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550325"/>
            <a:ext cx="4226957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bins and purchase_frequency_days columns for deeper insights.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4969431"/>
            <a:ext cx="216575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5285303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476161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5962293"/>
            <a:ext cx="644854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Standardized columns to snake case, dropped redundant promo_code_used field.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4969431"/>
            <a:ext cx="216575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428" y="5285303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476161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5962293"/>
            <a:ext cx="6448663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and loaded cleaned data for SQL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08365"/>
            <a:ext cx="6950393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89716"/>
            <a:ext cx="7656790" cy="404062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09154" y="6560820"/>
            <a:ext cx="216575" cy="216575"/>
          </a:xfrm>
          <a:prstGeom prst="roundRect">
            <a:avLst>
              <a:gd name="adj" fmla="val 8444"/>
            </a:avLst>
          </a:prstGeom>
          <a:solidFill>
            <a:srgbClr val="0C2C41"/>
          </a:solidFill>
        </p:spPr>
      </p:sp>
      <p:sp>
        <p:nvSpPr>
          <p:cNvPr id="5" name="Text 2"/>
          <p:cNvSpPr/>
          <p:nvPr/>
        </p:nvSpPr>
        <p:spPr>
          <a:xfrm>
            <a:off x="3986689" y="6560820"/>
            <a:ext cx="523756" cy="2166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4662845" y="6560820"/>
            <a:ext cx="216575" cy="216575"/>
          </a:xfrm>
          <a:prstGeom prst="roundRect">
            <a:avLst>
              <a:gd name="adj" fmla="val 8444"/>
            </a:avLst>
          </a:prstGeom>
          <a:solidFill>
            <a:srgbClr val="2994D8"/>
          </a:solidFill>
        </p:spPr>
      </p:sp>
      <p:sp>
        <p:nvSpPr>
          <p:cNvPr id="7" name="Text 4"/>
          <p:cNvSpPr/>
          <p:nvPr/>
        </p:nvSpPr>
        <p:spPr>
          <a:xfrm>
            <a:off x="4940379" y="6560820"/>
            <a:ext cx="810697" cy="2166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951357" y="2462570"/>
            <a:ext cx="3601164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Gender Revenue Distribution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1357" y="3035379"/>
            <a:ext cx="4928235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 customers generated slightly higher total revenue compared to male customers, suggesting opportunities for gender-specific marketing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67326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Discount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04956"/>
            <a:ext cx="7627382" cy="2020372"/>
          </a:xfrm>
          <a:prstGeom prst="roundRect">
            <a:avLst>
              <a:gd name="adj" fmla="val 1608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364" y="2752011"/>
            <a:ext cx="382071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High-Value Discount Shoppers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05364" y="3238143"/>
            <a:ext cx="7133273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customers who used discounts but still spent above average purchase amount, representing savvy shoppers who seek value without compromising quality.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741902"/>
            <a:ext cx="7627382" cy="2020372"/>
          </a:xfrm>
          <a:prstGeom prst="roundRect">
            <a:avLst>
              <a:gd name="adj" fmla="val 1608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05364" y="498895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05364" y="5475089"/>
            <a:ext cx="7133273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customers balance price sensitivity with willingness to spend, making them ideal targets for premium product promotions with strategic discounting.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56134"/>
            <a:ext cx="7668697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Performance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393763"/>
            <a:ext cx="4226838" cy="3187898"/>
          </a:xfrm>
          <a:prstGeom prst="roundRect">
            <a:avLst>
              <a:gd name="adj" fmla="val 1019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4" y="4617958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217" y="4796671"/>
            <a:ext cx="292418" cy="29241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82504" y="548449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982504" y="5970627"/>
            <a:ext cx="377844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5 products with highest average review ratings to guide marketing focus.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5201722" y="4393763"/>
            <a:ext cx="4226838" cy="3187898"/>
          </a:xfrm>
          <a:prstGeom prst="roundRect">
            <a:avLst>
              <a:gd name="adj" fmla="val 1019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916" y="4617958"/>
            <a:ext cx="649962" cy="649962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4629" y="4796671"/>
            <a:ext cx="292418" cy="29241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25916" y="548449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425916" y="5970627"/>
            <a:ext cx="377844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users showed higher average purchase amounts than standard shipping.</a:t>
            </a:r>
            <a:endParaRPr lang="en-US" sz="1700" dirty="0"/>
          </a:p>
        </p:txBody>
      </p:sp>
      <p:sp>
        <p:nvSpPr>
          <p:cNvPr id="14" name="Shape 7"/>
          <p:cNvSpPr/>
          <p:nvPr/>
        </p:nvSpPr>
        <p:spPr>
          <a:xfrm>
            <a:off x="9645134" y="4393763"/>
            <a:ext cx="4226957" cy="3187898"/>
          </a:xfrm>
          <a:prstGeom prst="roundRect">
            <a:avLst>
              <a:gd name="adj" fmla="val 1019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9329" y="4617958"/>
            <a:ext cx="649962" cy="649962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042" y="4796671"/>
            <a:ext cx="292418" cy="29241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69329" y="548449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Discount Dependency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9869329" y="5970627"/>
            <a:ext cx="3778568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 5 products with highest percentage of discounted purchases requiring pricing review.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78587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32792"/>
            <a:ext cx="3549372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3261836"/>
            <a:ext cx="3549372" cy="1733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Compared average spend and total revenue across subscription status, revealing significant differences in customer value.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190292"/>
            <a:ext cx="35493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 show higher lifetime value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959435"/>
            <a:ext cx="35493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Greater purchase frequency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6381869"/>
            <a:ext cx="35493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consistent revenue stream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3939" y="2332792"/>
            <a:ext cx="315765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Repeat Buyer Correlation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43939" y="2905601"/>
            <a:ext cx="3549372" cy="2080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more than 5 purchases are significantly more likely to subscribe, indicating strong relationship between purchase history and subscription adoption.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1667"/>
            <a:ext cx="6158508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3629382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115514"/>
            <a:ext cx="3828693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First-time buyers requiring onboarding and engagement strategies.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586" y="4230350"/>
            <a:ext cx="324088" cy="3240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40065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2886789"/>
            <a:ext cx="3937159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2-5 purchases showing growing brand affinity and potential for loyalty.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6173" y="2839105"/>
            <a:ext cx="324088" cy="3240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485798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344120"/>
            <a:ext cx="3937159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5+ purchases representing highest value segment with strong retention.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173" y="5621595"/>
            <a:ext cx="324088" cy="32408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8309" y="6931104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Classification based on purchase history enables targeted retention and growth strategies for each segment.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208" y="406360"/>
            <a:ext cx="3889534" cy="4861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by Age Group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25" y="1188085"/>
            <a:ext cx="11969115" cy="67024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7208" y="8967907"/>
            <a:ext cx="13595985" cy="2363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26-35 age group contributes the highest revenue, followed by 36-45, indicating prime targets for marketing campaigns and product development.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3483</Words>
  <Application>WPS Presentation</Application>
  <PresentationFormat>On-screen Show (16:9)</PresentationFormat>
  <Paragraphs>158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Barlow Bold</vt:lpstr>
      <vt:lpstr>Segoe Print</vt:lpstr>
      <vt:lpstr>Barlow Bold</vt:lpstr>
      <vt:lpstr>Barlow Bold</vt:lpstr>
      <vt:lpstr>Montserrat</vt:lpstr>
      <vt:lpstr>Montserrat</vt:lpstr>
      <vt:lpstr>Montserrat</vt:lpstr>
      <vt:lpstr>Barlow Light</vt:lpstr>
      <vt:lpstr>Barlow Light</vt:lpstr>
      <vt:lpstr>Barlow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Ajay Kusum</cp:lastModifiedBy>
  <cp:revision>2</cp:revision>
  <dcterms:created xsi:type="dcterms:W3CDTF">2025-12-29T16:48:00Z</dcterms:created>
  <dcterms:modified xsi:type="dcterms:W3CDTF">2025-12-29T16:49:52Z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9257289CB1534A6C8C82A4C0DFB281B2_12</vt:lpwstr>
  </property>
  <property fmtid="{D5CDD505-2E9C-101B-9397-08002B2CF9AE}" pid="3" name="KSOProductBuildVer">
    <vt:lpwstr>1033-12.2.0.23196</vt:lpwstr>
  </property>
</Properties>
</file>